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8"/>
  </p:notesMasterIdLst>
  <p:sldIdLst>
    <p:sldId id="256" r:id="rId2"/>
    <p:sldId id="333" r:id="rId3"/>
    <p:sldId id="334" r:id="rId4"/>
    <p:sldId id="335" r:id="rId5"/>
    <p:sldId id="336" r:id="rId6"/>
    <p:sldId id="338" r:id="rId7"/>
    <p:sldId id="324" r:id="rId8"/>
    <p:sldId id="326" r:id="rId9"/>
    <p:sldId id="339" r:id="rId10"/>
    <p:sldId id="327" r:id="rId11"/>
    <p:sldId id="328" r:id="rId12"/>
    <p:sldId id="340" r:id="rId13"/>
    <p:sldId id="329" r:id="rId14"/>
    <p:sldId id="330" r:id="rId15"/>
    <p:sldId id="341" r:id="rId16"/>
    <p:sldId id="275" r:id="rId1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CCFF"/>
    <a:srgbClr val="3399FF"/>
    <a:srgbClr val="1080F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—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E8B1032C-EA38-4F05-BA0D-38AFFFC7BED3}" styleName="Светлый стиль 3 — акцент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59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4E50B2D-D71D-40DF-97B4-80BEA69A36C4}" type="datetimeFigureOut">
              <a:rPr lang="ru-RU" smtClean="0"/>
              <a:t>16.02.2025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CE42C34-70CE-4D06-BC7C-17A4F92E74B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565474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6534" y="3085765"/>
            <a:ext cx="11262866" cy="33048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>
                <a:solidFill>
                  <a:schemeClr val="accent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05951" y="5956137"/>
            <a:ext cx="284480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C8098570-85A8-451E-AF18-FA25C3FB3C3A}" type="datetimeFigureOut">
              <a:rPr lang="ru-RU" smtClean="0"/>
              <a:t>16.02.2025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1"/>
            <a:ext cx="691721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1644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4D2EF2B4-9FB4-445D-AF50-F6B84FAB12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713895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098570-85A8-451E-AF18-FA25C3FB3C3A}" type="datetimeFigureOut">
              <a:rPr lang="ru-RU" smtClean="0"/>
              <a:t>16.02.2025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2EF2B4-9FB4-445D-AF50-F6B84FAB12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073754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8839201" y="599725"/>
            <a:ext cx="2906817" cy="58169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1" y="675726"/>
            <a:ext cx="2004164" cy="5183073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4923" y="675726"/>
            <a:ext cx="7896279" cy="5183073"/>
          </a:xfrm>
        </p:spPr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93673" y="5956137"/>
            <a:ext cx="1328141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C8098570-85A8-451E-AF18-FA25C3FB3C3A}" type="datetimeFigureOut">
              <a:rPr lang="ru-RU" smtClean="0"/>
              <a:t>16.02.2025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74923" y="5951811"/>
            <a:ext cx="7896279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46615" y="5956137"/>
            <a:ext cx="1164195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4D2EF2B4-9FB4-445D-AF50-F6B84FAB12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804994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367830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098570-85A8-451E-AF18-FA25C3FB3C3A}" type="datetimeFigureOut">
              <a:rPr lang="ru-RU" smtClean="0"/>
              <a:t>16.02.2025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52508" cy="365125"/>
          </a:xfrm>
        </p:spPr>
        <p:txBody>
          <a:bodyPr/>
          <a:lstStyle/>
          <a:p>
            <a:fld id="{4D2EF2B4-9FB4-445D-AF50-F6B84FAB12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233404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3043910"/>
            <a:ext cx="11029615" cy="1497507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C8098570-85A8-451E-AF18-FA25C3FB3C3A}" type="datetimeFigureOut">
              <a:rPr lang="ru-RU" smtClean="0"/>
              <a:t>16.02.2025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4D2EF2B4-9FB4-445D-AF50-F6B84FAB12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440976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422390" cy="363304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8417" y="2228003"/>
            <a:ext cx="5422392" cy="363304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098570-85A8-451E-AF18-FA25C3FB3C3A}" type="datetimeFigureOut">
              <a:rPr lang="ru-RU" smtClean="0"/>
              <a:t>16.02.2025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2EF2B4-9FB4-445D-AF50-F6B84FAB12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062039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219" y="2250892"/>
            <a:ext cx="5087075" cy="536005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3735" y="2250892"/>
            <a:ext cx="5087073" cy="553373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709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098570-85A8-451E-AF18-FA25C3FB3C3A}" type="datetimeFigureOut">
              <a:rPr lang="ru-RU" smtClean="0"/>
              <a:t>16.02.2025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2EF2B4-9FB4-445D-AF50-F6B84FAB12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063900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683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729658"/>
            <a:ext cx="11029616" cy="988332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098570-85A8-451E-AF18-FA25C3FB3C3A}" type="datetimeFigureOut">
              <a:rPr lang="ru-RU" smtClean="0"/>
              <a:t>16.02.2025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2EF2B4-9FB4-445D-AF50-F6B84FAB12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449980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098570-85A8-451E-AF18-FA25C3FB3C3A}" type="datetimeFigureOut">
              <a:rPr lang="ru-RU" smtClean="0"/>
              <a:t>16.02.2025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2EF2B4-9FB4-445D-AF50-F6B84FAB12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447806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47817" y="5141973"/>
            <a:ext cx="11298200" cy="127470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5262296"/>
            <a:ext cx="4909445" cy="689514"/>
          </a:xfrm>
        </p:spPr>
        <p:txBody>
          <a:bodyPr anchor="ctr"/>
          <a:lstStyle>
            <a:lvl1pPr algn="l">
              <a:defRPr sz="2000" b="0"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7816" y="601200"/>
            <a:ext cx="11292840" cy="4204800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40823" y="5262296"/>
            <a:ext cx="5869987" cy="689515"/>
          </a:xfrm>
        </p:spPr>
        <p:txBody>
          <a:bodyPr anchor="ctr">
            <a:normAutofit/>
          </a:bodyPr>
          <a:lstStyle>
            <a:lvl1pPr marL="0" indent="0" algn="r">
              <a:buNone/>
              <a:defRPr sz="1100">
                <a:solidFill>
                  <a:schemeClr val="bg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C8098570-85A8-451E-AF18-FA25C3FB3C3A}" type="datetimeFigureOut">
              <a:rPr lang="ru-RU" smtClean="0"/>
              <a:t>16.02.2025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4D2EF2B4-9FB4-445D-AF50-F6B84FAB12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485946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4693389"/>
            <a:ext cx="11029616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7817" y="599725"/>
            <a:ext cx="11290859" cy="3557252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7"/>
            <a:ext cx="11029617" cy="598671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098570-85A8-451E-AF18-FA25C3FB3C3A}" type="datetimeFigureOut">
              <a:rPr lang="ru-RU" smtClean="0"/>
              <a:t>16.02.2025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2EF2B4-9FB4-445D-AF50-F6B84FAB12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984101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705124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336003"/>
            <a:ext cx="11029616" cy="35227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951" y="5956137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C8098570-85A8-451E-AF18-FA25C3FB3C3A}" type="datetimeFigureOut">
              <a:rPr lang="ru-RU" smtClean="0"/>
              <a:t>16.02.2025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5951811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accent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300" y="5956137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4D2EF2B4-9FB4-445D-AF50-F6B84FAB12A9}" type="slidenum">
              <a:rPr lang="ru-RU" smtClean="0"/>
              <a:t>‹#›</a:t>
            </a:fld>
            <a:endParaRPr lang="ru-RU"/>
          </a:p>
        </p:txBody>
      </p:sp>
      <p:sp>
        <p:nvSpPr>
          <p:cNvPr id="9" name="Rectangle 8"/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3625361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2800" b="0" kern="1200" cap="all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600" kern="1200">
          <a:solidFill>
            <a:schemeClr val="tx2"/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.bin"/><Relationship Id="rId13" Type="http://schemas.openxmlformats.org/officeDocument/2006/relationships/image" Target="../media/image9.emf"/><Relationship Id="rId3" Type="http://schemas.openxmlformats.org/officeDocument/2006/relationships/image" Target="../media/image4.emf"/><Relationship Id="rId7" Type="http://schemas.openxmlformats.org/officeDocument/2006/relationships/image" Target="../media/image6.emf"/><Relationship Id="rId12" Type="http://schemas.openxmlformats.org/officeDocument/2006/relationships/oleObject" Target="../embeddings/oleObject6.bin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5.xml"/><Relationship Id="rId6" Type="http://schemas.openxmlformats.org/officeDocument/2006/relationships/oleObject" Target="../embeddings/oleObject3.bin"/><Relationship Id="rId11" Type="http://schemas.openxmlformats.org/officeDocument/2006/relationships/image" Target="../media/image8.emf"/><Relationship Id="rId5" Type="http://schemas.openxmlformats.org/officeDocument/2006/relationships/image" Target="../media/image5.emf"/><Relationship Id="rId10" Type="http://schemas.openxmlformats.org/officeDocument/2006/relationships/oleObject" Target="../embeddings/oleObject5.bin"/><Relationship Id="rId4" Type="http://schemas.openxmlformats.org/officeDocument/2006/relationships/oleObject" Target="../embeddings/oleObject2.bin"/><Relationship Id="rId9" Type="http://schemas.openxmlformats.org/officeDocument/2006/relationships/image" Target="../media/image7.emf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3717673-A929-4F95-AFDE-69CBABEA1E0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88058" y="1865999"/>
            <a:ext cx="11171352" cy="899688"/>
          </a:xfrm>
        </p:spPr>
        <p:txBody>
          <a:bodyPr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ru-RU" sz="2800" b="1" dirty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Лекция </a:t>
            </a:r>
            <a:r>
              <a:rPr lang="ru-RU" sz="2800" b="1" dirty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11</a:t>
            </a:r>
            <a:endParaRPr lang="ru-RU" sz="2800" dirty="0">
              <a:solidFill>
                <a:srgbClr val="7030A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id="{1B249F3F-8B2A-1D4C-A0BA-95C3E4721AA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95887319"/>
              </p:ext>
            </p:extLst>
          </p:nvPr>
        </p:nvGraphicFramePr>
        <p:xfrm>
          <a:off x="2924355" y="4092314"/>
          <a:ext cx="6771736" cy="69873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771736">
                  <a:extLst>
                    <a:ext uri="{9D8B030D-6E8A-4147-A177-3AD203B41FA5}">
                      <a16:colId xmlns:a16="http://schemas.microsoft.com/office/drawing/2014/main" val="2147742503"/>
                    </a:ext>
                  </a:extLst>
                </a:gridCol>
              </a:tblGrid>
              <a:tr h="69873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tabLst>
                          <a:tab pos="180340" algn="l"/>
                        </a:tabLst>
                      </a:pPr>
                      <a:r>
                        <a:rPr lang="ru-RU" sz="1800" kern="12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Изучение выявления Фишинга нейронными сетями</a:t>
                      </a:r>
                      <a:endParaRPr lang="ru-RU" sz="20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68449402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3029255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54941E5-0B86-4D6D-B0AB-FC61888388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err="1">
                <a:solidFill>
                  <a:srgbClr val="FFC000"/>
                </a:solidFill>
              </a:rPr>
              <a:t>сверточные</a:t>
            </a:r>
            <a:r>
              <a:rPr lang="ru-RU" dirty="0">
                <a:solidFill>
                  <a:srgbClr val="FFC000"/>
                </a:solidFill>
              </a:rPr>
              <a:t> нейронные сети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A1ED3144-1AC0-4AC5-8546-BB8E5742B3F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96716" y="2180985"/>
            <a:ext cx="11029615" cy="426214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/>
              <a:t> </a:t>
            </a:r>
          </a:p>
        </p:txBody>
      </p:sp>
      <p:sp>
        <p:nvSpPr>
          <p:cNvPr id="13" name="_x0000_tole_rId181" hidden="1">
            <a:extLst>
              <a:ext uri="{FF2B5EF4-FFF2-40B4-BE49-F238E27FC236}">
                <a16:creationId xmlns:a16="http://schemas.microsoft.com/office/drawing/2014/main" id="{1AE59495-13FD-463F-BD24-B47BD9C4D727}"/>
              </a:ext>
            </a:extLst>
          </p:cNvPr>
          <p:cNvSpPr>
            <a:spLocks noSelect="1" noChangeAspect="1" noChangeArrowheads="1"/>
          </p:cNvSpPr>
          <p:nvPr/>
        </p:nvSpPr>
        <p:spPr bwMode="auto">
          <a:xfrm>
            <a:off x="0" y="0"/>
            <a:ext cx="635000" cy="63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4" name="_x0000_tole_rId183" hidden="1">
            <a:extLst>
              <a:ext uri="{FF2B5EF4-FFF2-40B4-BE49-F238E27FC236}">
                <a16:creationId xmlns:a16="http://schemas.microsoft.com/office/drawing/2014/main" id="{1218495C-FD8C-4846-90C4-BBE018EDEFE1}"/>
              </a:ext>
            </a:extLst>
          </p:cNvPr>
          <p:cNvSpPr>
            <a:spLocks noSelect="1" noChangeAspect="1" noChangeArrowheads="1"/>
          </p:cNvSpPr>
          <p:nvPr/>
        </p:nvSpPr>
        <p:spPr bwMode="auto">
          <a:xfrm>
            <a:off x="0" y="276225"/>
            <a:ext cx="635000" cy="63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5" name="_x0000_tole_rId185" hidden="1">
            <a:extLst>
              <a:ext uri="{FF2B5EF4-FFF2-40B4-BE49-F238E27FC236}">
                <a16:creationId xmlns:a16="http://schemas.microsoft.com/office/drawing/2014/main" id="{58DDAAFB-34D8-4AFC-9371-C6408F47E9F9}"/>
              </a:ext>
            </a:extLst>
          </p:cNvPr>
          <p:cNvSpPr>
            <a:spLocks noSelect="1" noChangeAspect="1" noChangeArrowheads="1"/>
          </p:cNvSpPr>
          <p:nvPr/>
        </p:nvSpPr>
        <p:spPr bwMode="auto">
          <a:xfrm>
            <a:off x="0" y="514350"/>
            <a:ext cx="635000" cy="63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6" name="_x0000_tole_rId187" hidden="1">
            <a:extLst>
              <a:ext uri="{FF2B5EF4-FFF2-40B4-BE49-F238E27FC236}">
                <a16:creationId xmlns:a16="http://schemas.microsoft.com/office/drawing/2014/main" id="{87D2DEA0-8BFB-48E4-95A3-982E31E8F0A2}"/>
              </a:ext>
            </a:extLst>
          </p:cNvPr>
          <p:cNvSpPr>
            <a:spLocks noSelect="1" noChangeAspect="1" noChangeArrowheads="1"/>
          </p:cNvSpPr>
          <p:nvPr/>
        </p:nvSpPr>
        <p:spPr bwMode="auto">
          <a:xfrm>
            <a:off x="0" y="752475"/>
            <a:ext cx="635000" cy="63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7" name="_x0000_tole_rId189" hidden="1">
            <a:extLst>
              <a:ext uri="{FF2B5EF4-FFF2-40B4-BE49-F238E27FC236}">
                <a16:creationId xmlns:a16="http://schemas.microsoft.com/office/drawing/2014/main" id="{8321FD80-7777-4269-9B89-98E261C0F8ED}"/>
              </a:ext>
            </a:extLst>
          </p:cNvPr>
          <p:cNvSpPr>
            <a:spLocks noSelect="1" noChangeAspect="1" noChangeArrowheads="1"/>
          </p:cNvSpPr>
          <p:nvPr/>
        </p:nvSpPr>
        <p:spPr bwMode="auto">
          <a:xfrm>
            <a:off x="0" y="990600"/>
            <a:ext cx="635000" cy="63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8" name="_x0000_tole_rId191" hidden="1">
            <a:extLst>
              <a:ext uri="{FF2B5EF4-FFF2-40B4-BE49-F238E27FC236}">
                <a16:creationId xmlns:a16="http://schemas.microsoft.com/office/drawing/2014/main" id="{9A75F189-BCD6-4D2F-A09B-625B5A68134F}"/>
              </a:ext>
            </a:extLst>
          </p:cNvPr>
          <p:cNvSpPr>
            <a:spLocks noSelect="1" noChangeAspect="1" noChangeArrowheads="1"/>
          </p:cNvSpPr>
          <p:nvPr/>
        </p:nvSpPr>
        <p:spPr bwMode="auto">
          <a:xfrm>
            <a:off x="0" y="1228725"/>
            <a:ext cx="635000" cy="63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9" name="_x0000_tole_rId193" hidden="1">
            <a:extLst>
              <a:ext uri="{FF2B5EF4-FFF2-40B4-BE49-F238E27FC236}">
                <a16:creationId xmlns:a16="http://schemas.microsoft.com/office/drawing/2014/main" id="{17F09DAC-72FA-4A14-81AD-528BA2A774A7}"/>
              </a:ext>
            </a:extLst>
          </p:cNvPr>
          <p:cNvSpPr>
            <a:spLocks noSelect="1" noChangeAspect="1" noChangeArrowheads="1"/>
          </p:cNvSpPr>
          <p:nvPr/>
        </p:nvSpPr>
        <p:spPr bwMode="auto">
          <a:xfrm>
            <a:off x="0" y="1466850"/>
            <a:ext cx="635000" cy="63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7" name="Rectangle 22">
            <a:extLst>
              <a:ext uri="{FF2B5EF4-FFF2-40B4-BE49-F238E27FC236}">
                <a16:creationId xmlns:a16="http://schemas.microsoft.com/office/drawing/2014/main" id="{CDC1F504-5DD7-4408-87F5-BAB0DE50E2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1191" y="2903008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9" name="Rectangle 24">
            <a:extLst>
              <a:ext uri="{FF2B5EF4-FFF2-40B4-BE49-F238E27FC236}">
                <a16:creationId xmlns:a16="http://schemas.microsoft.com/office/drawing/2014/main" id="{E381B321-ED6E-474B-AAD6-F533B17400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1191" y="3141133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1" name="Rectangle 26">
            <a:extLst>
              <a:ext uri="{FF2B5EF4-FFF2-40B4-BE49-F238E27FC236}">
                <a16:creationId xmlns:a16="http://schemas.microsoft.com/office/drawing/2014/main" id="{94FE916B-C66A-49BE-9D63-78AA22AE5D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1191" y="3379258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3" name="Rectangle 28">
            <a:extLst>
              <a:ext uri="{FF2B5EF4-FFF2-40B4-BE49-F238E27FC236}">
                <a16:creationId xmlns:a16="http://schemas.microsoft.com/office/drawing/2014/main" id="{9DC37AA9-2500-4F8A-AC60-733DB650691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1191" y="3617383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BC473DC-1A00-4C67-918F-E2493CF07C8B}"/>
              </a:ext>
            </a:extLst>
          </p:cNvPr>
          <p:cNvSpPr txBox="1"/>
          <p:nvPr/>
        </p:nvSpPr>
        <p:spPr>
          <a:xfrm>
            <a:off x="622301" y="2008787"/>
            <a:ext cx="1094739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800" b="1" dirty="0" err="1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Сверточные</a:t>
            </a:r>
            <a:r>
              <a:rPr lang="ru-RU" sz="1800" b="1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нейронные</a:t>
            </a:r>
            <a:r>
              <a:rPr lang="kk-KZ" sz="1800" b="1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сети</a:t>
            </a:r>
            <a:r>
              <a:rPr lang="ru-RU" sz="1800" b="1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(</a:t>
            </a:r>
            <a:r>
              <a:rPr lang="en-US" sz="1800" b="1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CNN</a:t>
            </a:r>
            <a:r>
              <a:rPr lang="ru-RU" sz="1800" b="1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 </a:t>
            </a:r>
            <a:r>
              <a:rPr lang="kk-KZ" sz="1800" b="1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– </a:t>
            </a:r>
            <a:r>
              <a:rPr lang="kk-KZ" sz="18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один из популярных и часто используемых видов нейронных сетей</a:t>
            </a:r>
            <a:r>
              <a:rPr lang="ru-RU" sz="18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приобрётший большую популярность благодаря использованию в задачах классификации и распознавания изображений. </a:t>
            </a:r>
            <a:r>
              <a:rPr lang="kk-KZ" sz="18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Они применяются при работе </a:t>
            </a:r>
            <a:r>
              <a:rPr lang="ru-RU" sz="18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 изображениями, в которых фильтр перемещается по </a:t>
            </a:r>
            <a:r>
              <a:rPr lang="kk-KZ" sz="18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самому изображению</a:t>
            </a:r>
            <a:r>
              <a:rPr lang="ru-RU" sz="18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kk-KZ" sz="18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Также сверточные нейронные сети получили распространение и в задачах по распознаванию речи</a:t>
            </a:r>
            <a:r>
              <a:rPr lang="ru-RU" sz="18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обработке естественных языков и анализу тональности. </a:t>
            </a:r>
            <a:r>
              <a:rPr lang="kk-KZ" sz="18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При работе с текстовыми данными необходимо </a:t>
            </a:r>
            <a:r>
              <a:rPr lang="ru-RU" sz="18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учитывать, что </a:t>
            </a:r>
            <a:r>
              <a:rPr lang="kk-KZ" sz="18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слова </a:t>
            </a:r>
            <a:r>
              <a:rPr lang="ru-RU" sz="18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имеют разную длину, и в векторном представлении их необходимо привести к одинаковой размерности. Для векторного преобразования обычно используются такие вхождения слов, как </a:t>
            </a:r>
            <a:r>
              <a:rPr lang="en-US" sz="18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Word</a:t>
            </a:r>
            <a:r>
              <a:rPr lang="ru-RU" sz="18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</a:t>
            </a:r>
            <a:r>
              <a:rPr lang="en-US" sz="1800" dirty="0" err="1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vec</a:t>
            </a:r>
            <a:r>
              <a:rPr lang="ru-RU" sz="18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18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Glove</a:t>
            </a:r>
            <a:r>
              <a:rPr lang="ru-RU" sz="18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и </a:t>
            </a:r>
            <a:r>
              <a:rPr lang="en-US" sz="1800" dirty="0" err="1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FastText</a:t>
            </a:r>
            <a:r>
              <a:rPr lang="ru-RU" sz="18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3428139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70664BD-9F2F-454B-80CF-7F792B5C7D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12875"/>
          </a:xfrm>
        </p:spPr>
        <p:txBody>
          <a:bodyPr/>
          <a:lstStyle/>
          <a:p>
            <a:pPr algn="ctr"/>
            <a:r>
              <a:rPr lang="ru-RU" dirty="0" err="1">
                <a:solidFill>
                  <a:srgbClr val="FFC000"/>
                </a:solidFill>
              </a:rPr>
              <a:t>сверточные</a:t>
            </a:r>
            <a:r>
              <a:rPr lang="ru-RU" dirty="0">
                <a:solidFill>
                  <a:srgbClr val="FFC000"/>
                </a:solidFill>
              </a:rPr>
              <a:t> нейронные сети</a:t>
            </a:r>
            <a:endParaRPr lang="ru-RU" dirty="0"/>
          </a:p>
        </p:txBody>
      </p:sp>
      <p:pic>
        <p:nvPicPr>
          <p:cNvPr id="7" name="Объект 6">
            <a:extLst>
              <a:ext uri="{FF2B5EF4-FFF2-40B4-BE49-F238E27FC236}">
                <a16:creationId xmlns:a16="http://schemas.microsoft.com/office/drawing/2014/main" id="{6FD3C064-695D-4B0F-B5A1-4FB814EBFE2F}"/>
              </a:ext>
            </a:extLst>
          </p:cNvPr>
          <p:cNvPicPr>
            <a:picLocks noGrp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3309" y="2145771"/>
            <a:ext cx="6645381" cy="41703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144263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68A541F-8C5A-8F69-FC54-C90161ABCC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69746"/>
          </a:xfrm>
        </p:spPr>
        <p:txBody>
          <a:bodyPr/>
          <a:lstStyle/>
          <a:p>
            <a:pPr algn="ctr"/>
            <a:r>
              <a:rPr lang="ru-RU" dirty="0" err="1">
                <a:solidFill>
                  <a:srgbClr val="FFC000"/>
                </a:solidFill>
              </a:rPr>
              <a:t>сверточные</a:t>
            </a:r>
            <a:r>
              <a:rPr lang="ru-RU" dirty="0">
                <a:solidFill>
                  <a:srgbClr val="FFC000"/>
                </a:solidFill>
              </a:rPr>
              <a:t> нейронные сети</a:t>
            </a:r>
            <a:endParaRPr lang="ru-RU" dirty="0"/>
          </a:p>
        </p:txBody>
      </p:sp>
      <p:pic>
        <p:nvPicPr>
          <p:cNvPr id="7" name="Объект 6">
            <a:extLst>
              <a:ext uri="{FF2B5EF4-FFF2-40B4-BE49-F238E27FC236}">
                <a16:creationId xmlns:a16="http://schemas.microsoft.com/office/drawing/2014/main" id="{7E56A905-4F71-D44C-062D-10320F998586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3513817" y="2011364"/>
            <a:ext cx="5164365" cy="44692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303998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836CA08-ACB9-46F2-A34B-227169B335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>
                <a:solidFill>
                  <a:srgbClr val="FFC000"/>
                </a:solidFill>
              </a:rPr>
              <a:t>Long </a:t>
            </a:r>
            <a:r>
              <a:rPr lang="ru-RU" dirty="0" err="1">
                <a:solidFill>
                  <a:srgbClr val="FFC000"/>
                </a:solidFill>
              </a:rPr>
              <a:t>short-term</a:t>
            </a:r>
            <a:r>
              <a:rPr lang="ru-RU" dirty="0">
                <a:solidFill>
                  <a:srgbClr val="FFC000"/>
                </a:solidFill>
              </a:rPr>
              <a:t> </a:t>
            </a:r>
            <a:r>
              <a:rPr lang="ru-RU" dirty="0" err="1">
                <a:solidFill>
                  <a:srgbClr val="FFC000"/>
                </a:solidFill>
              </a:rPr>
              <a:t>memory</a:t>
            </a:r>
            <a:r>
              <a:rPr lang="en-US" dirty="0">
                <a:solidFill>
                  <a:srgbClr val="FFC000"/>
                </a:solidFill>
              </a:rPr>
              <a:t> -</a:t>
            </a:r>
            <a:r>
              <a:rPr lang="ru-RU" dirty="0">
                <a:solidFill>
                  <a:srgbClr val="FFC000"/>
                </a:solidFill>
              </a:rPr>
              <a:t> LSTM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28D287F2-1A12-42DB-AA7F-3322344B4EB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81193" y="2205012"/>
            <a:ext cx="11029616" cy="4161921"/>
          </a:xfrm>
        </p:spPr>
        <p:txBody>
          <a:bodyPr/>
          <a:lstStyle/>
          <a:p>
            <a:r>
              <a:rPr lang="ru-RU" dirty="0"/>
              <a:t>Долгая краткосрочная память (Long </a:t>
            </a:r>
            <a:r>
              <a:rPr lang="ru-RU" dirty="0" err="1"/>
              <a:t>short-term</a:t>
            </a:r>
            <a:r>
              <a:rPr lang="ru-RU" dirty="0"/>
              <a:t> </a:t>
            </a:r>
            <a:r>
              <a:rPr lang="ru-RU" dirty="0" err="1"/>
              <a:t>memory</a:t>
            </a:r>
            <a:r>
              <a:rPr lang="en-US" dirty="0"/>
              <a:t> -</a:t>
            </a:r>
            <a:r>
              <a:rPr lang="ru-RU" dirty="0"/>
              <a:t> LSTM) – особая разновидность архитектуры рекуррентных нейронных сетей, способная к обучению долговременным зависимостям. Они были представлены Зеппом </a:t>
            </a:r>
            <a:r>
              <a:rPr lang="ru-RU" dirty="0" err="1"/>
              <a:t>Хохрайтер</a:t>
            </a:r>
            <a:r>
              <a:rPr lang="ru-RU" dirty="0"/>
              <a:t> и Юргеном </a:t>
            </a:r>
            <a:r>
              <a:rPr lang="ru-RU" dirty="0" err="1"/>
              <a:t>Шмидхубером</a:t>
            </a:r>
            <a:r>
              <a:rPr lang="ru-RU" dirty="0"/>
              <a:t> в 1997 году, а затем усовершенствованы и популярно изложены в работах многих других исследователей. Они прекрасно решают целый ряд разнообразных задач и в настоящее время широко используются.</a:t>
            </a:r>
            <a:endParaRPr lang="en-US" dirty="0"/>
          </a:p>
          <a:p>
            <a:r>
              <a:rPr lang="ru-RU" dirty="0"/>
              <a:t>LSTM разработаны специально, чтобы избежать проблемы долговременной зависимости. Запоминание информации на долгие периоды времени – это их обычное поведение, а не что-то, чему они с трудом пытаются обучиться.</a:t>
            </a:r>
            <a:endParaRPr lang="en-US" dirty="0"/>
          </a:p>
          <a:p>
            <a:r>
              <a:rPr lang="ru-RU" dirty="0"/>
              <a:t>Любая рекуррентная нейронная сеть имеет форму цепочки повторяющихся модулей нейронной сети. В обычной RNN структура одного такого модуля очень проста, например, он может представлять собой один слой с функцией активации </a:t>
            </a:r>
            <a:r>
              <a:rPr lang="ru-RU" dirty="0" err="1"/>
              <a:t>tanh</a:t>
            </a:r>
            <a:r>
              <a:rPr lang="ru-RU" dirty="0"/>
              <a:t> (гиперболический тангенс).</a:t>
            </a:r>
          </a:p>
        </p:txBody>
      </p:sp>
    </p:spTree>
    <p:extLst>
      <p:ext uri="{BB962C8B-B14F-4D97-AF65-F5344CB8AC3E}">
        <p14:creationId xmlns:p14="http://schemas.microsoft.com/office/powerpoint/2010/main" val="307132801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1F95F61-4973-40A6-B72C-F7F9AA2C8C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>
                <a:solidFill>
                  <a:srgbClr val="FFC000"/>
                </a:solidFill>
              </a:rPr>
              <a:t>Long </a:t>
            </a:r>
            <a:r>
              <a:rPr lang="ru-RU" dirty="0" err="1">
                <a:solidFill>
                  <a:srgbClr val="FFC000"/>
                </a:solidFill>
              </a:rPr>
              <a:t>short-term</a:t>
            </a:r>
            <a:r>
              <a:rPr lang="ru-RU" dirty="0">
                <a:solidFill>
                  <a:srgbClr val="FFC000"/>
                </a:solidFill>
              </a:rPr>
              <a:t> </a:t>
            </a:r>
            <a:r>
              <a:rPr lang="ru-RU" dirty="0" err="1">
                <a:solidFill>
                  <a:srgbClr val="FFC000"/>
                </a:solidFill>
              </a:rPr>
              <a:t>memory</a:t>
            </a:r>
            <a:r>
              <a:rPr lang="en-US" dirty="0">
                <a:solidFill>
                  <a:srgbClr val="FFC000"/>
                </a:solidFill>
              </a:rPr>
              <a:t> -</a:t>
            </a:r>
            <a:r>
              <a:rPr lang="ru-RU" dirty="0">
                <a:solidFill>
                  <a:srgbClr val="FFC000"/>
                </a:solidFill>
              </a:rPr>
              <a:t> LSTM</a:t>
            </a:r>
            <a:endParaRPr lang="ru-RU" dirty="0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ADD3EDF5-EC05-425B-B91E-0940049EB05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81193" y="2205012"/>
            <a:ext cx="11136674" cy="3923330"/>
          </a:xfrm>
        </p:spPr>
        <p:txBody>
          <a:bodyPr/>
          <a:lstStyle/>
          <a:p>
            <a:r>
              <a:rPr lang="ru-RU" dirty="0"/>
              <a:t>Структура LSTM также напоминает цепочку, но модули выглядят иначе. Вместо одного слоя нейронной сети они содержат целых четыре, и эти слои взаимодействуют особенным образом</a:t>
            </a:r>
          </a:p>
        </p:txBody>
      </p:sp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379C4C8A-25D5-4856-B099-F5B4702966A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15067" y="3161241"/>
            <a:ext cx="8593667" cy="3222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362190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3E7AF42-EBF9-C49F-9360-54412AAD2E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892108"/>
          </a:xfrm>
        </p:spPr>
        <p:txBody>
          <a:bodyPr/>
          <a:lstStyle/>
          <a:p>
            <a:pPr algn="ctr"/>
            <a:r>
              <a:rPr lang="ru-RU" dirty="0">
                <a:solidFill>
                  <a:srgbClr val="FFC000"/>
                </a:solidFill>
              </a:rPr>
              <a:t>Long </a:t>
            </a:r>
            <a:r>
              <a:rPr lang="ru-RU" dirty="0" err="1">
                <a:solidFill>
                  <a:srgbClr val="FFC000"/>
                </a:solidFill>
              </a:rPr>
              <a:t>short-term</a:t>
            </a:r>
            <a:r>
              <a:rPr lang="ru-RU" dirty="0">
                <a:solidFill>
                  <a:srgbClr val="FFC000"/>
                </a:solidFill>
              </a:rPr>
              <a:t> </a:t>
            </a:r>
            <a:r>
              <a:rPr lang="ru-RU" dirty="0" err="1">
                <a:solidFill>
                  <a:srgbClr val="FFC000"/>
                </a:solidFill>
              </a:rPr>
              <a:t>memory</a:t>
            </a:r>
            <a:r>
              <a:rPr lang="en-US" dirty="0">
                <a:solidFill>
                  <a:srgbClr val="FFC000"/>
                </a:solidFill>
              </a:rPr>
              <a:t> -</a:t>
            </a:r>
            <a:r>
              <a:rPr lang="ru-RU" dirty="0">
                <a:solidFill>
                  <a:srgbClr val="FFC000"/>
                </a:solidFill>
              </a:rPr>
              <a:t> LSTM</a:t>
            </a:r>
            <a:endParaRPr lang="ru-RU" dirty="0"/>
          </a:p>
        </p:txBody>
      </p:sp>
      <p:pic>
        <p:nvPicPr>
          <p:cNvPr id="7" name="Объект 6">
            <a:extLst>
              <a:ext uri="{FF2B5EF4-FFF2-40B4-BE49-F238E27FC236}">
                <a16:creationId xmlns:a16="http://schemas.microsoft.com/office/drawing/2014/main" id="{67342FBF-B612-1461-7D3F-815CC1CE6F35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2156569" y="2083228"/>
            <a:ext cx="6726957" cy="40451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579184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E915823-CEB4-4002-B506-B34EB950C4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6ED8923C-6D9B-49BC-9FB1-F4BE058255A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81193" y="2205012"/>
            <a:ext cx="11029616" cy="3923330"/>
          </a:xfrm>
        </p:spPr>
        <p:txBody>
          <a:bodyPr/>
          <a:lstStyle/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marL="0" indent="0" algn="ctr">
              <a:buNone/>
            </a:pPr>
            <a:r>
              <a:rPr lang="kk-KZ" sz="3600" dirty="0">
                <a:solidFill>
                  <a:srgbClr val="7030A0"/>
                </a:solidFill>
              </a:rPr>
              <a:t>СПАСИБО ЗА ВНИМАНИЕ</a:t>
            </a:r>
            <a:r>
              <a:rPr lang="en-US" sz="3600" dirty="0">
                <a:solidFill>
                  <a:srgbClr val="7030A0"/>
                </a:solidFill>
              </a:rPr>
              <a:t>!!!</a:t>
            </a:r>
            <a:endParaRPr lang="ru-RU" sz="3600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56943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5B77035-173B-1BA4-02BE-F43DA63E98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814470"/>
          </a:xfrm>
        </p:spPr>
        <p:txBody>
          <a:bodyPr/>
          <a:lstStyle/>
          <a:p>
            <a:pPr algn="ctr"/>
            <a:r>
              <a:rPr lang="ru-RU" dirty="0">
                <a:solidFill>
                  <a:srgbClr val="FFC000"/>
                </a:solidFill>
              </a:rPr>
              <a:t>Этапы выявления </a:t>
            </a:r>
            <a:r>
              <a:rPr lang="kk-KZ" dirty="0">
                <a:solidFill>
                  <a:srgbClr val="FFC000"/>
                </a:solidFill>
              </a:rPr>
              <a:t>Фишинга</a:t>
            </a:r>
            <a:r>
              <a:rPr lang="en-US" dirty="0">
                <a:solidFill>
                  <a:srgbClr val="FFC000"/>
                </a:solidFill>
              </a:rPr>
              <a:t> </a:t>
            </a:r>
            <a:r>
              <a:rPr lang="ru-RU" dirty="0">
                <a:solidFill>
                  <a:srgbClr val="FFC000"/>
                </a:solidFill>
              </a:rPr>
              <a:t>с помощью нейронных сетей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6FCD5375-58B6-BBE3-FE14-3AD3BFC30A73}"/>
              </a:ext>
            </a:extLst>
          </p:cNvPr>
          <p:cNvSpPr>
            <a:spLocks noGrp="1" noChangeArrowheads="1"/>
          </p:cNvSpPr>
          <p:nvPr>
            <p:ph sz="half" idx="2"/>
          </p:nvPr>
        </p:nvSpPr>
        <p:spPr bwMode="auto">
          <a:xfrm>
            <a:off x="581024" y="1924081"/>
            <a:ext cx="10633315" cy="44853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Сбор данных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Источники данных: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altLang="ru-RU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PhishTank</a:t>
            </a:r>
            <a:r>
              <a:rPr kumimoji="0" lang="ru-RU" altLang="ru-RU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kumimoji="0" lang="ru-RU" altLang="ru-RU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OpenPhish</a:t>
            </a:r>
            <a:r>
              <a:rPr kumimoji="0" lang="ru-RU" altLang="ru-RU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APWG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– базы фишинговых сайтов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altLang="ru-RU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VirusTotal</a:t>
            </a:r>
            <a:r>
              <a:rPr kumimoji="0" lang="ru-RU" altLang="ru-RU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kumimoji="0" lang="ru-RU" altLang="ru-RU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URLhaus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– списки вредоносных URL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altLang="ru-RU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Лог-файлы прокси-серверов и веб-браузеров</a:t>
            </a:r>
            <a:endParaRPr kumimoji="0" lang="ru-RU" altLang="ru-RU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altLang="ru-RU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DNS-запросы и сетевой трафик</a:t>
            </a:r>
            <a:endParaRPr kumimoji="0" lang="ru-RU" altLang="ru-RU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Признаки фишинговых сайтов: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altLang="ru-RU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Длина URL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(фишинговые сайты часто используют длинные ссылки)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altLang="ru-RU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Использование IP-адресов в URL</a:t>
            </a:r>
            <a:endParaRPr kumimoji="0" lang="ru-RU" altLang="ru-RU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altLang="ru-RU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Подозрительные домены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(.</a:t>
            </a:r>
            <a:r>
              <a:rPr kumimoji="0" lang="ru-RU" alt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tk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.</a:t>
            </a:r>
            <a:r>
              <a:rPr kumimoji="0" lang="ru-RU" alt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ml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.</a:t>
            </a:r>
            <a:r>
              <a:rPr kumimoji="0" lang="ru-RU" alt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ga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.</a:t>
            </a:r>
            <a:r>
              <a:rPr kumimoji="0" lang="ru-RU" alt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cf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.</a:t>
            </a:r>
            <a:r>
              <a:rPr kumimoji="0" lang="ru-RU" alt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gq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altLang="ru-RU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Подменные символы в домене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(например, g00gle.com, paypa1.com)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altLang="ru-RU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HTTPS </a:t>
            </a:r>
            <a:r>
              <a:rPr kumimoji="0" lang="ru-RU" altLang="ru-RU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vs</a:t>
            </a:r>
            <a:r>
              <a:rPr kumimoji="0" lang="ru-RU" altLang="ru-RU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HTTP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(многие фишинговые сайты не используют HTTPS)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altLang="ru-RU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Перенаправления (</a:t>
            </a:r>
            <a:r>
              <a:rPr kumimoji="0" lang="ru-RU" altLang="ru-RU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редиректы</a:t>
            </a:r>
            <a:r>
              <a:rPr kumimoji="0" lang="ru-RU" altLang="ru-RU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kumimoji="0" lang="ru-RU" altLang="ru-RU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altLang="ru-RU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Избыточное использование вложенных &lt;</a:t>
            </a:r>
            <a:r>
              <a:rPr kumimoji="0" lang="ru-RU" altLang="ru-RU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iframe</a:t>
            </a:r>
            <a:r>
              <a:rPr kumimoji="0" lang="ru-RU" altLang="ru-RU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&gt;</a:t>
            </a:r>
            <a:endParaRPr kumimoji="0" lang="ru-RU" altLang="ru-RU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altLang="ru-RU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Частота встречаемости домена в WHOIS</a:t>
            </a:r>
            <a:endParaRPr kumimoji="0" lang="ru-RU" altLang="ru-RU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39926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5B77035-173B-1BA4-02BE-F43DA63E98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814470"/>
          </a:xfrm>
        </p:spPr>
        <p:txBody>
          <a:bodyPr/>
          <a:lstStyle/>
          <a:p>
            <a:pPr algn="ctr"/>
            <a:r>
              <a:rPr lang="ru-RU" dirty="0">
                <a:solidFill>
                  <a:srgbClr val="FFC000"/>
                </a:solidFill>
              </a:rPr>
              <a:t>Этапы выявления </a:t>
            </a:r>
            <a:r>
              <a:rPr lang="kk-KZ" dirty="0">
                <a:solidFill>
                  <a:srgbClr val="FFC000"/>
                </a:solidFill>
              </a:rPr>
              <a:t>Фишинга</a:t>
            </a:r>
            <a:r>
              <a:rPr lang="en-US" dirty="0">
                <a:solidFill>
                  <a:srgbClr val="FFC000"/>
                </a:solidFill>
              </a:rPr>
              <a:t> </a:t>
            </a:r>
            <a:r>
              <a:rPr lang="ru-RU" dirty="0">
                <a:solidFill>
                  <a:srgbClr val="FFC000"/>
                </a:solidFill>
              </a:rPr>
              <a:t>с помощью нейронных сетей</a:t>
            </a:r>
          </a:p>
        </p:txBody>
      </p:sp>
      <p:pic>
        <p:nvPicPr>
          <p:cNvPr id="6" name="Объект 5">
            <a:extLst>
              <a:ext uri="{FF2B5EF4-FFF2-40B4-BE49-F238E27FC236}">
                <a16:creationId xmlns:a16="http://schemas.microsoft.com/office/drawing/2014/main" id="{B47B0C66-CBD0-B1B2-6436-934D625DA35D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3823375" y="2247856"/>
            <a:ext cx="4036854" cy="36784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48614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8D350FF-13D2-09A9-FCB7-B8DF7E9453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2989" y="729658"/>
            <a:ext cx="10917819" cy="754086"/>
          </a:xfrm>
        </p:spPr>
        <p:txBody>
          <a:bodyPr>
            <a:noAutofit/>
          </a:bodyPr>
          <a:lstStyle/>
          <a:p>
            <a:pPr algn="ctr"/>
            <a:r>
              <a:rPr lang="ru-RU" dirty="0">
                <a:solidFill>
                  <a:srgbClr val="FFC000"/>
                </a:solidFill>
              </a:rPr>
              <a:t>Этапы выявления </a:t>
            </a:r>
            <a:r>
              <a:rPr lang="kk-KZ" dirty="0">
                <a:solidFill>
                  <a:srgbClr val="FFC000"/>
                </a:solidFill>
              </a:rPr>
              <a:t>Фишинга</a:t>
            </a:r>
            <a:r>
              <a:rPr lang="en-US" dirty="0">
                <a:solidFill>
                  <a:srgbClr val="FFC000"/>
                </a:solidFill>
              </a:rPr>
              <a:t> </a:t>
            </a:r>
            <a:r>
              <a:rPr lang="ru-RU" dirty="0">
                <a:solidFill>
                  <a:srgbClr val="FFC000"/>
                </a:solidFill>
              </a:rPr>
              <a:t>с помощью нейронных сетей</a:t>
            </a:r>
            <a:endParaRPr lang="ru-RU" dirty="0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B9D0CB19-A9D4-43C7-C63D-C431742CDCA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81193" y="2205012"/>
            <a:ext cx="10917818" cy="4023260"/>
          </a:xfrm>
        </p:spPr>
        <p:txBody>
          <a:bodyPr/>
          <a:lstStyle/>
          <a:p>
            <a:pPr marL="0" indent="0">
              <a:buNone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Предобработка данных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Перед применением алгоритмов машинного обучения данные должны быть очищены и преобразованы.</a:t>
            </a:r>
          </a:p>
          <a:p>
            <a:pPr marL="0" indent="0">
              <a:buNone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Действия: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Очистка данных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(удаление дубликатов, исправление ошибок)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Токенизация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URL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(разделение домена,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поддоменов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пути)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One-Hot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Encoding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(преобразование категориальных признаков)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Нормализация числовых признаков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(например, длина URL)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Преобразование данных с помощью TF-IDF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412634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D760D42-D832-F14F-75E9-46154B9FA6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754085"/>
          </a:xfrm>
        </p:spPr>
        <p:txBody>
          <a:bodyPr/>
          <a:lstStyle/>
          <a:p>
            <a:pPr algn="ctr"/>
            <a:r>
              <a:rPr lang="ru-RU" dirty="0">
                <a:solidFill>
                  <a:srgbClr val="FFC000"/>
                </a:solidFill>
              </a:rPr>
              <a:t>Этапы выявления </a:t>
            </a:r>
            <a:r>
              <a:rPr lang="kk-KZ" dirty="0">
                <a:solidFill>
                  <a:srgbClr val="FFC000"/>
                </a:solidFill>
              </a:rPr>
              <a:t>Фишинга</a:t>
            </a:r>
            <a:r>
              <a:rPr lang="en-US" dirty="0">
                <a:solidFill>
                  <a:srgbClr val="FFC000"/>
                </a:solidFill>
              </a:rPr>
              <a:t> </a:t>
            </a:r>
            <a:r>
              <a:rPr lang="ru-RU" dirty="0">
                <a:solidFill>
                  <a:srgbClr val="FFC000"/>
                </a:solidFill>
              </a:rPr>
              <a:t>с помощью нейронных сетей</a:t>
            </a:r>
            <a:endParaRPr lang="ru-RU" dirty="0"/>
          </a:p>
        </p:txBody>
      </p:sp>
      <p:pic>
        <p:nvPicPr>
          <p:cNvPr id="5" name="Объект 4">
            <a:extLst>
              <a:ext uri="{FF2B5EF4-FFF2-40B4-BE49-F238E27FC236}">
                <a16:creationId xmlns:a16="http://schemas.microsoft.com/office/drawing/2014/main" id="{524E8B1E-1404-812A-376F-B349F94635DD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3338397" y="2378802"/>
            <a:ext cx="5515205" cy="33405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1549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AFBF03C-2829-B772-E049-A488BD4AB3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745459"/>
          </a:xfrm>
        </p:spPr>
        <p:txBody>
          <a:bodyPr/>
          <a:lstStyle/>
          <a:p>
            <a:pPr algn="ctr"/>
            <a:r>
              <a:rPr lang="ru-RU" dirty="0">
                <a:solidFill>
                  <a:srgbClr val="FFC000"/>
                </a:solidFill>
              </a:rPr>
              <a:t>Этапы выявления </a:t>
            </a:r>
            <a:r>
              <a:rPr lang="kk-KZ" dirty="0">
                <a:solidFill>
                  <a:srgbClr val="FFC000"/>
                </a:solidFill>
              </a:rPr>
              <a:t>Фишинга</a:t>
            </a:r>
            <a:r>
              <a:rPr lang="en-US" dirty="0">
                <a:solidFill>
                  <a:srgbClr val="FFC000"/>
                </a:solidFill>
              </a:rPr>
              <a:t> </a:t>
            </a:r>
            <a:r>
              <a:rPr lang="ru-RU" dirty="0">
                <a:solidFill>
                  <a:srgbClr val="FFC000"/>
                </a:solidFill>
              </a:rPr>
              <a:t>с помощью нейронных сетей</a:t>
            </a:r>
            <a:endParaRPr lang="ru-RU" dirty="0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A5E295E3-96D3-B15E-B636-665AF006A19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02900" y="2330829"/>
            <a:ext cx="10226768" cy="3797513"/>
          </a:xfrm>
        </p:spPr>
        <p:txBody>
          <a:bodyPr/>
          <a:lstStyle/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Разделение данных на обучающую и тестовую выборки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Данные разделяются следующим образом: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Обучающая выборка (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Train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Set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70-80% данных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Тестовая выборка (Test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Set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20-30% данных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Дополнительно можно использовать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кросс-валидацию (k-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fold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cross-validation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более точной оценки моделей.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042400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54941E5-0B86-4D6D-B0AB-FC61888388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>
                <a:solidFill>
                  <a:srgbClr val="FFC000"/>
                </a:solidFill>
              </a:rPr>
              <a:t>Глубокие нейронные сети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A1ED3144-1AC0-4AC5-8546-BB8E5742B3F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81192" y="2138652"/>
            <a:ext cx="11029615" cy="4262148"/>
          </a:xfrm>
        </p:spPr>
        <p:txBody>
          <a:bodyPr/>
          <a:lstStyle/>
          <a:p>
            <a:r>
              <a:rPr lang="kk-KZ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Глубокие нейронные сети </a:t>
            </a:r>
            <a:r>
              <a:rPr lang="ru-RU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(</a:t>
            </a:r>
            <a:r>
              <a:rPr lang="en-US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DNN</a:t>
            </a:r>
            <a:r>
              <a:rPr lang="ru-RU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) </a:t>
            </a:r>
            <a:r>
              <a:rPr lang="kk-KZ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представляют собой модель нейронных сетей с двумя и более скрытыми слоями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  <a:r>
              <a:rPr lang="kk-KZ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Нейронная сеть состоит из входного слоя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содержащего входные данные, скрытых слоев, включающих узлы, называемые нейронами, и выходного слоя, содержащего один или несколько нейронов </a:t>
            </a:r>
            <a:endParaRPr lang="ru-RU" dirty="0"/>
          </a:p>
        </p:txBody>
      </p:sp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77288B23-FA81-4E18-ADA7-F29776886FD6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80404" y="3335126"/>
            <a:ext cx="3286125" cy="26600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06836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54941E5-0B86-4D6D-B0AB-FC61888388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>
                <a:solidFill>
                  <a:srgbClr val="FFC000"/>
                </a:solidFill>
              </a:rPr>
              <a:t>Глубокие нейронные сети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A1ED3144-1AC0-4AC5-8546-BB8E5742B3F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96716" y="2180985"/>
            <a:ext cx="11029615" cy="4262148"/>
          </a:xfrm>
        </p:spPr>
        <p:txBody>
          <a:bodyPr>
            <a:normAutofit fontScale="92500" lnSpcReduction="20000"/>
          </a:bodyPr>
          <a:lstStyle/>
          <a:p>
            <a:r>
              <a:rPr lang="ru-RU" dirty="0"/>
              <a:t>При этом                             является входным вектором,                       - веса соединения каждого уровня,</a:t>
            </a:r>
          </a:p>
          <a:p>
            <a:r>
              <a:rPr lang="ru-RU" dirty="0"/>
              <a:t>                 - вектор смещения. Уровни от       до           образуют скрытые слои,                      является выходным вектором.</a:t>
            </a:r>
          </a:p>
          <a:p>
            <a:r>
              <a:rPr lang="kk-KZ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Элементы скрытых и выходных слоев называются нейронами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. Они представлены функциями активации, отвечающими за </a:t>
            </a:r>
            <a:r>
              <a:rPr lang="ru-RU" sz="18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нелинейное функциональное отображение между входными данными и переменной отклика. Самыми популярными функциями активации являются </a:t>
            </a:r>
            <a:r>
              <a:rPr lang="ru-RU" sz="1800" dirty="0" err="1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сигмоидная</a:t>
            </a:r>
            <a:r>
              <a:rPr lang="ru-RU" sz="18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функция, функция гиперболического тангенса (</a:t>
            </a:r>
            <a:r>
              <a:rPr lang="ru-RU" sz="1800" i="1" dirty="0" err="1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tanh</a:t>
            </a:r>
            <a:r>
              <a:rPr lang="ru-RU" sz="18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), выпрямленная линейная единица (</a:t>
            </a:r>
            <a:r>
              <a:rPr lang="ru-RU" sz="1800" i="1" dirty="0" err="1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ReLu</a:t>
            </a:r>
            <a:r>
              <a:rPr lang="ru-RU" sz="18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 и </a:t>
            </a:r>
            <a:r>
              <a:rPr lang="ru-RU" sz="1800" i="1" dirty="0" err="1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softmax</a:t>
            </a:r>
            <a:r>
              <a:rPr lang="ru-RU" sz="18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ru-RU" sz="1800" dirty="0" err="1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Сигмоидная</a:t>
            </a:r>
            <a:r>
              <a:rPr lang="ru-RU" sz="18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функция в основном используется на выходном слое в бинарной классификации, так как определяет выходное значение как 0 или 1. Функция </a:t>
            </a:r>
            <a:r>
              <a:rPr lang="ru-RU" sz="1800" i="1" dirty="0" err="1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tanh</a:t>
            </a:r>
            <a:r>
              <a:rPr lang="ru-RU" sz="18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– это улучшенная версия </a:t>
            </a:r>
            <a:r>
              <a:rPr lang="ru-RU" sz="1800" dirty="0" err="1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сигмоидной</a:t>
            </a:r>
            <a:r>
              <a:rPr lang="ru-RU" sz="18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функции с разницей лишь в том, что в </a:t>
            </a:r>
            <a:r>
              <a:rPr lang="ru-RU" sz="1800" i="1" dirty="0" err="1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tanh</a:t>
            </a:r>
            <a:r>
              <a:rPr lang="ru-RU" sz="18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выходные значения находятся в диапазоне от -1 до 1. В скрытых слоях чаще всего применяется функция активации </a:t>
            </a:r>
            <a:r>
              <a:rPr lang="ru-RU" sz="1800" i="1" dirty="0" err="1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ReLu</a:t>
            </a:r>
            <a:r>
              <a:rPr lang="ru-RU" sz="18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Это приводит к выходному значению 0, если он получает отрицательный вход </a:t>
            </a:r>
            <a:r>
              <a:rPr lang="ru-RU" sz="1800" i="1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x</a:t>
            </a:r>
            <a:r>
              <a:rPr lang="ru-RU" sz="18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иначе для положительных входов он возвращает </a:t>
            </a:r>
            <a:r>
              <a:rPr lang="ru-RU" sz="1800" i="1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x</a:t>
            </a:r>
            <a:r>
              <a:rPr lang="ru-RU" sz="18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без изменений, подобно линейной функции. </a:t>
            </a:r>
          </a:p>
          <a:p>
            <a:r>
              <a:rPr lang="kk-KZ" sz="1800" b="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Функция </a:t>
            </a:r>
            <a:r>
              <a:rPr lang="ru-RU" sz="1800" b="0" i="1" dirty="0" err="1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softmax</a:t>
            </a:r>
            <a:r>
              <a:rPr lang="ru-RU" sz="1800" b="0" i="1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kk-KZ" sz="1800" b="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применяется в многоклассовой классификации</a:t>
            </a:r>
            <a:r>
              <a:rPr lang="ru-RU" sz="1800" b="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вычисляя вероятность того, что каждое вхождение принадлежит к заранее определенному классу, и корректирует выходные значения для каждого класса так, чтобы они находились в диапазоне от 0 до 1. Функция </a:t>
            </a:r>
            <a:r>
              <a:rPr lang="ru-RU" sz="1800" b="0" i="1" dirty="0" err="1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softmax</a:t>
            </a:r>
            <a:r>
              <a:rPr lang="ru-RU" sz="1800" b="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обычно используется только для выходного слоя.</a:t>
            </a:r>
            <a:endParaRPr lang="ru-RU" sz="1800" b="1" dirty="0">
              <a:solidFill>
                <a:srgbClr val="00000A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dirty="0"/>
              <a:t> </a:t>
            </a:r>
          </a:p>
        </p:txBody>
      </p:sp>
      <p:sp>
        <p:nvSpPr>
          <p:cNvPr id="13" name="_x0000_tole_rId181" hidden="1">
            <a:extLst>
              <a:ext uri="{FF2B5EF4-FFF2-40B4-BE49-F238E27FC236}">
                <a16:creationId xmlns:a16="http://schemas.microsoft.com/office/drawing/2014/main" id="{1AE59495-13FD-463F-BD24-B47BD9C4D727}"/>
              </a:ext>
            </a:extLst>
          </p:cNvPr>
          <p:cNvSpPr>
            <a:spLocks noSelect="1" noChangeAspect="1" noChangeArrowheads="1"/>
          </p:cNvSpPr>
          <p:nvPr/>
        </p:nvSpPr>
        <p:spPr bwMode="auto">
          <a:xfrm>
            <a:off x="0" y="0"/>
            <a:ext cx="635000" cy="63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4" name="_x0000_tole_rId183" hidden="1">
            <a:extLst>
              <a:ext uri="{FF2B5EF4-FFF2-40B4-BE49-F238E27FC236}">
                <a16:creationId xmlns:a16="http://schemas.microsoft.com/office/drawing/2014/main" id="{1218495C-FD8C-4846-90C4-BBE018EDEFE1}"/>
              </a:ext>
            </a:extLst>
          </p:cNvPr>
          <p:cNvSpPr>
            <a:spLocks noSelect="1" noChangeAspect="1" noChangeArrowheads="1"/>
          </p:cNvSpPr>
          <p:nvPr/>
        </p:nvSpPr>
        <p:spPr bwMode="auto">
          <a:xfrm>
            <a:off x="0" y="276225"/>
            <a:ext cx="635000" cy="63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5" name="_x0000_tole_rId185" hidden="1">
            <a:extLst>
              <a:ext uri="{FF2B5EF4-FFF2-40B4-BE49-F238E27FC236}">
                <a16:creationId xmlns:a16="http://schemas.microsoft.com/office/drawing/2014/main" id="{58DDAAFB-34D8-4AFC-9371-C6408F47E9F9}"/>
              </a:ext>
            </a:extLst>
          </p:cNvPr>
          <p:cNvSpPr>
            <a:spLocks noSelect="1" noChangeAspect="1" noChangeArrowheads="1"/>
          </p:cNvSpPr>
          <p:nvPr/>
        </p:nvSpPr>
        <p:spPr bwMode="auto">
          <a:xfrm>
            <a:off x="0" y="514350"/>
            <a:ext cx="635000" cy="63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6" name="_x0000_tole_rId187" hidden="1">
            <a:extLst>
              <a:ext uri="{FF2B5EF4-FFF2-40B4-BE49-F238E27FC236}">
                <a16:creationId xmlns:a16="http://schemas.microsoft.com/office/drawing/2014/main" id="{87D2DEA0-8BFB-48E4-95A3-982E31E8F0A2}"/>
              </a:ext>
            </a:extLst>
          </p:cNvPr>
          <p:cNvSpPr>
            <a:spLocks noSelect="1" noChangeAspect="1" noChangeArrowheads="1"/>
          </p:cNvSpPr>
          <p:nvPr/>
        </p:nvSpPr>
        <p:spPr bwMode="auto">
          <a:xfrm>
            <a:off x="0" y="752475"/>
            <a:ext cx="635000" cy="63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7" name="_x0000_tole_rId189" hidden="1">
            <a:extLst>
              <a:ext uri="{FF2B5EF4-FFF2-40B4-BE49-F238E27FC236}">
                <a16:creationId xmlns:a16="http://schemas.microsoft.com/office/drawing/2014/main" id="{8321FD80-7777-4269-9B89-98E261C0F8ED}"/>
              </a:ext>
            </a:extLst>
          </p:cNvPr>
          <p:cNvSpPr>
            <a:spLocks noSelect="1" noChangeAspect="1" noChangeArrowheads="1"/>
          </p:cNvSpPr>
          <p:nvPr/>
        </p:nvSpPr>
        <p:spPr bwMode="auto">
          <a:xfrm>
            <a:off x="0" y="990600"/>
            <a:ext cx="635000" cy="63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8" name="_x0000_tole_rId191" hidden="1">
            <a:extLst>
              <a:ext uri="{FF2B5EF4-FFF2-40B4-BE49-F238E27FC236}">
                <a16:creationId xmlns:a16="http://schemas.microsoft.com/office/drawing/2014/main" id="{9A75F189-BCD6-4D2F-A09B-625B5A68134F}"/>
              </a:ext>
            </a:extLst>
          </p:cNvPr>
          <p:cNvSpPr>
            <a:spLocks noSelect="1" noChangeAspect="1" noChangeArrowheads="1"/>
          </p:cNvSpPr>
          <p:nvPr/>
        </p:nvSpPr>
        <p:spPr bwMode="auto">
          <a:xfrm>
            <a:off x="0" y="1228725"/>
            <a:ext cx="635000" cy="63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9" name="_x0000_tole_rId193" hidden="1">
            <a:extLst>
              <a:ext uri="{FF2B5EF4-FFF2-40B4-BE49-F238E27FC236}">
                <a16:creationId xmlns:a16="http://schemas.microsoft.com/office/drawing/2014/main" id="{17F09DAC-72FA-4A14-81AD-528BA2A774A7}"/>
              </a:ext>
            </a:extLst>
          </p:cNvPr>
          <p:cNvSpPr>
            <a:spLocks noSelect="1" noChangeAspect="1" noChangeArrowheads="1"/>
          </p:cNvSpPr>
          <p:nvPr/>
        </p:nvSpPr>
        <p:spPr bwMode="auto">
          <a:xfrm>
            <a:off x="0" y="1466850"/>
            <a:ext cx="635000" cy="63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3" name="Rectangle 18">
            <a:extLst>
              <a:ext uri="{FF2B5EF4-FFF2-40B4-BE49-F238E27FC236}">
                <a16:creationId xmlns:a16="http://schemas.microsoft.com/office/drawing/2014/main" id="{3255B480-296B-45DB-9058-9346BB7FAA3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1191" y="2426758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5" name="Rectangle 20">
            <a:extLst>
              <a:ext uri="{FF2B5EF4-FFF2-40B4-BE49-F238E27FC236}">
                <a16:creationId xmlns:a16="http://schemas.microsoft.com/office/drawing/2014/main" id="{B70F0F37-1EE1-4A85-8031-EB363D0D881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1191" y="2664883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7" name="Rectangle 22">
            <a:extLst>
              <a:ext uri="{FF2B5EF4-FFF2-40B4-BE49-F238E27FC236}">
                <a16:creationId xmlns:a16="http://schemas.microsoft.com/office/drawing/2014/main" id="{CDC1F504-5DD7-4408-87F5-BAB0DE50E2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1191" y="2903008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9" name="Rectangle 24">
            <a:extLst>
              <a:ext uri="{FF2B5EF4-FFF2-40B4-BE49-F238E27FC236}">
                <a16:creationId xmlns:a16="http://schemas.microsoft.com/office/drawing/2014/main" id="{E381B321-ED6E-474B-AAD6-F533B17400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1191" y="3141133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1" name="Rectangle 26">
            <a:extLst>
              <a:ext uri="{FF2B5EF4-FFF2-40B4-BE49-F238E27FC236}">
                <a16:creationId xmlns:a16="http://schemas.microsoft.com/office/drawing/2014/main" id="{94FE916B-C66A-49BE-9D63-78AA22AE5D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1191" y="3379258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3" name="Rectangle 28">
            <a:extLst>
              <a:ext uri="{FF2B5EF4-FFF2-40B4-BE49-F238E27FC236}">
                <a16:creationId xmlns:a16="http://schemas.microsoft.com/office/drawing/2014/main" id="{9DC37AA9-2500-4F8A-AC60-733DB650691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1191" y="3617383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35" name="Объект 34">
            <a:extLst>
              <a:ext uri="{FF2B5EF4-FFF2-40B4-BE49-F238E27FC236}">
                <a16:creationId xmlns:a16="http://schemas.microsoft.com/office/drawing/2014/main" id="{67BFC958-83C9-4AA0-B18C-15600AD79C8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129366" y="2231773"/>
          <a:ext cx="1246366" cy="30162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141933" imgH="275895" progId="Equation.DSMT4">
                  <p:embed/>
                </p:oleObj>
              </mc:Choice>
              <mc:Fallback>
                <p:oleObj name="Equation" r:id="rId2" imgW="1141933" imgH="275895" progId="Equation.DSMT4">
                  <p:embed/>
                  <p:pic>
                    <p:nvPicPr>
                      <p:cNvPr id="35" name="Объект 34">
                        <a:extLst>
                          <a:ext uri="{FF2B5EF4-FFF2-40B4-BE49-F238E27FC236}">
                            <a16:creationId xmlns:a16="http://schemas.microsoft.com/office/drawing/2014/main" id="{67BFC958-83C9-4AA0-B18C-15600AD79C8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2129366" y="2231773"/>
                        <a:ext cx="1246366" cy="30162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" name="Объект 35">
            <a:extLst>
              <a:ext uri="{FF2B5EF4-FFF2-40B4-BE49-F238E27FC236}">
                <a16:creationId xmlns:a16="http://schemas.microsoft.com/office/drawing/2014/main" id="{595CF504-951E-4D6C-99F0-4DF25570101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234278" y="2250822"/>
          <a:ext cx="886189" cy="23822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885133" imgH="237766" progId="Equation.DSMT4">
                  <p:embed/>
                </p:oleObj>
              </mc:Choice>
              <mc:Fallback>
                <p:oleObj name="Equation" r:id="rId4" imgW="885133" imgH="237766" progId="Equation.DSMT4">
                  <p:embed/>
                  <p:pic>
                    <p:nvPicPr>
                      <p:cNvPr id="36" name="Объект 35">
                        <a:extLst>
                          <a:ext uri="{FF2B5EF4-FFF2-40B4-BE49-F238E27FC236}">
                            <a16:creationId xmlns:a16="http://schemas.microsoft.com/office/drawing/2014/main" id="{595CF504-951E-4D6C-99F0-4DF25570101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6234278" y="2250822"/>
                        <a:ext cx="886189" cy="23822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" name="Объект 36">
            <a:extLst>
              <a:ext uri="{FF2B5EF4-FFF2-40B4-BE49-F238E27FC236}">
                <a16:creationId xmlns:a16="http://schemas.microsoft.com/office/drawing/2014/main" id="{282F4880-18F9-49A0-97CB-72C310781A2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087438" y="2585762"/>
          <a:ext cx="771525" cy="238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770760" imgH="237766" progId="Equation.DSMT4">
                  <p:embed/>
                </p:oleObj>
              </mc:Choice>
              <mc:Fallback>
                <p:oleObj name="Equation" r:id="rId6" imgW="770760" imgH="237766" progId="Equation.DSMT4">
                  <p:embed/>
                  <p:pic>
                    <p:nvPicPr>
                      <p:cNvPr id="37" name="Объект 36">
                        <a:extLst>
                          <a:ext uri="{FF2B5EF4-FFF2-40B4-BE49-F238E27FC236}">
                            <a16:creationId xmlns:a16="http://schemas.microsoft.com/office/drawing/2014/main" id="{282F4880-18F9-49A0-97CB-72C310781A2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087438" y="2585762"/>
                        <a:ext cx="771525" cy="2381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8" name="Объект 37">
            <a:extLst>
              <a:ext uri="{FF2B5EF4-FFF2-40B4-BE49-F238E27FC236}">
                <a16:creationId xmlns:a16="http://schemas.microsoft.com/office/drawing/2014/main" id="{D4573244-438A-48F6-9672-C0DEE717A2D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931305" y="2635754"/>
          <a:ext cx="161925" cy="238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61849" imgH="237766" progId="Equation.DSMT4">
                  <p:embed/>
                </p:oleObj>
              </mc:Choice>
              <mc:Fallback>
                <p:oleObj name="Equation" r:id="rId8" imgW="161849" imgH="237766" progId="Equation.DSMT4">
                  <p:embed/>
                  <p:pic>
                    <p:nvPicPr>
                      <p:cNvPr id="38" name="Объект 37">
                        <a:extLst>
                          <a:ext uri="{FF2B5EF4-FFF2-40B4-BE49-F238E27FC236}">
                            <a16:creationId xmlns:a16="http://schemas.microsoft.com/office/drawing/2014/main" id="{D4573244-438A-48F6-9672-C0DEE717A2D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4931305" y="2635754"/>
                        <a:ext cx="161925" cy="2381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" name="Объект 38">
            <a:extLst>
              <a:ext uri="{FF2B5EF4-FFF2-40B4-BE49-F238E27FC236}">
                <a16:creationId xmlns:a16="http://schemas.microsoft.com/office/drawing/2014/main" id="{E24416E5-2E1B-4863-907A-ED684C5C852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540904" y="2635753"/>
          <a:ext cx="314325" cy="238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313987" imgH="237766" progId="Equation.DSMT4">
                  <p:embed/>
                </p:oleObj>
              </mc:Choice>
              <mc:Fallback>
                <p:oleObj name="Equation" r:id="rId10" imgW="313987" imgH="237766" progId="Equation.DSMT4">
                  <p:embed/>
                  <p:pic>
                    <p:nvPicPr>
                      <p:cNvPr id="39" name="Объект 38">
                        <a:extLst>
                          <a:ext uri="{FF2B5EF4-FFF2-40B4-BE49-F238E27FC236}">
                            <a16:creationId xmlns:a16="http://schemas.microsoft.com/office/drawing/2014/main" id="{E24416E5-2E1B-4863-907A-ED684C5C852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5540904" y="2635753"/>
                        <a:ext cx="314325" cy="2381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" name="Объект 39">
            <a:extLst>
              <a:ext uri="{FF2B5EF4-FFF2-40B4-BE49-F238E27FC236}">
                <a16:creationId xmlns:a16="http://schemas.microsoft.com/office/drawing/2014/main" id="{CEAFF878-17D2-4708-845C-CB9C143E21A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8415006" y="2618015"/>
          <a:ext cx="912813" cy="238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913547" imgH="237766" progId="Equation.DSMT4">
                  <p:embed/>
                </p:oleObj>
              </mc:Choice>
              <mc:Fallback>
                <p:oleObj name="Equation" r:id="rId12" imgW="913547" imgH="237766" progId="Equation.DSMT4">
                  <p:embed/>
                  <p:pic>
                    <p:nvPicPr>
                      <p:cNvPr id="40" name="Объект 39">
                        <a:extLst>
                          <a:ext uri="{FF2B5EF4-FFF2-40B4-BE49-F238E27FC236}">
                            <a16:creationId xmlns:a16="http://schemas.microsoft.com/office/drawing/2014/main" id="{CEAFF878-17D2-4708-845C-CB9C143E21A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8415006" y="2618015"/>
                        <a:ext cx="912813" cy="2381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17774416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D5DE987-D6A6-D172-E634-4E79C8AD32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00734"/>
          </a:xfrm>
        </p:spPr>
        <p:txBody>
          <a:bodyPr/>
          <a:lstStyle/>
          <a:p>
            <a:pPr algn="ctr"/>
            <a:r>
              <a:rPr lang="ru-RU" dirty="0">
                <a:solidFill>
                  <a:srgbClr val="FFC000"/>
                </a:solidFill>
              </a:rPr>
              <a:t>Глубокие нейронные сети</a:t>
            </a:r>
            <a:endParaRPr lang="ru-RU" dirty="0"/>
          </a:p>
        </p:txBody>
      </p:sp>
      <p:pic>
        <p:nvPicPr>
          <p:cNvPr id="7" name="Объект 6">
            <a:extLst>
              <a:ext uri="{FF2B5EF4-FFF2-40B4-BE49-F238E27FC236}">
                <a16:creationId xmlns:a16="http://schemas.microsoft.com/office/drawing/2014/main" id="{32BB3D79-496A-40D1-9550-1C74D0DDE1E7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2881306" y="2106254"/>
            <a:ext cx="6429387" cy="41240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6087885"/>
      </p:ext>
    </p:extLst>
  </p:cSld>
  <p:clrMapOvr>
    <a:masterClrMapping/>
  </p:clrMapOvr>
</p:sld>
</file>

<file path=ppt/theme/theme1.xml><?xml version="1.0" encoding="utf-8"?>
<a:theme xmlns:a="http://schemas.openxmlformats.org/drawingml/2006/main" name="Дивиденд">
  <a:themeElements>
    <a:clrScheme name="Дивиденд">
      <a:dk1>
        <a:sysClr val="windowText" lastClr="000000"/>
      </a:dk1>
      <a:lt1>
        <a:sysClr val="window" lastClr="FFFFFF"/>
      </a:lt1>
      <a:dk2>
        <a:srgbClr val="3D3D3D"/>
      </a:dk2>
      <a:lt2>
        <a:srgbClr val="EBEBEB"/>
      </a:lt2>
      <a:accent1>
        <a:srgbClr val="366658"/>
      </a:accent1>
      <a:accent2>
        <a:srgbClr val="8CB64A"/>
      </a:accent2>
      <a:accent3>
        <a:srgbClr val="88D5A9"/>
      </a:accent3>
      <a:accent4>
        <a:srgbClr val="969FA7"/>
      </a:accent4>
      <a:accent5>
        <a:srgbClr val="E8A844"/>
      </a:accent5>
      <a:accent6>
        <a:srgbClr val="A1561F"/>
      </a:accent6>
      <a:hlink>
        <a:srgbClr val="828282"/>
      </a:hlink>
      <a:folHlink>
        <a:srgbClr val="A5A5A5"/>
      </a:folHlink>
    </a:clrScheme>
    <a:fontScheme name="Дивиденд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Дивиденд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vidend" id="{9697A71B-4AB7-4A1A-BD5B-BB2D22835B57}" vid="{4BEC0EAF-CF86-4D49-B83B-56CC62D3CFF1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TM03457464[[fn=Дивиденд]]</Template>
  <TotalTime>604</TotalTime>
  <Words>814</Words>
  <Application>Microsoft Office PowerPoint</Application>
  <PresentationFormat>Широкоэкранный</PresentationFormat>
  <Paragraphs>60</Paragraphs>
  <Slides>16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24" baseType="lpstr">
      <vt:lpstr>Arial</vt:lpstr>
      <vt:lpstr>Calibri</vt:lpstr>
      <vt:lpstr>Corbel</vt:lpstr>
      <vt:lpstr>Gill Sans MT</vt:lpstr>
      <vt:lpstr>Times New Roman</vt:lpstr>
      <vt:lpstr>Wingdings 2</vt:lpstr>
      <vt:lpstr>Дивиденд</vt:lpstr>
      <vt:lpstr>Equation</vt:lpstr>
      <vt:lpstr>Лекция 11</vt:lpstr>
      <vt:lpstr>Этапы выявления Фишинга с помощью нейронных сетей</vt:lpstr>
      <vt:lpstr>Этапы выявления Фишинга с помощью нейронных сетей</vt:lpstr>
      <vt:lpstr>Этапы выявления Фишинга с помощью нейронных сетей</vt:lpstr>
      <vt:lpstr>Этапы выявления Фишинга с помощью нейронных сетей</vt:lpstr>
      <vt:lpstr>Этапы выявления Фишинга с помощью нейронных сетей</vt:lpstr>
      <vt:lpstr>Глубокие нейронные сети</vt:lpstr>
      <vt:lpstr>Глубокие нейронные сети</vt:lpstr>
      <vt:lpstr>Глубокие нейронные сети</vt:lpstr>
      <vt:lpstr>сверточные нейронные сети</vt:lpstr>
      <vt:lpstr>сверточные нейронные сети</vt:lpstr>
      <vt:lpstr>сверточные нейронные сети</vt:lpstr>
      <vt:lpstr>Long short-term memory - LSTM</vt:lpstr>
      <vt:lpstr>Long short-term memory - LSTM</vt:lpstr>
      <vt:lpstr>Long short-term memory - LSTM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DETERMINING WEB APPLICATION VULNERABILITIES USING MACHINE LEARNING METHODS</dc:title>
  <dc:creator>Владислав Карюкин</dc:creator>
  <cp:lastModifiedBy>Владислав Карюкин</cp:lastModifiedBy>
  <cp:revision>38</cp:revision>
  <dcterms:created xsi:type="dcterms:W3CDTF">2023-08-13T17:19:25Z</dcterms:created>
  <dcterms:modified xsi:type="dcterms:W3CDTF">2025-02-16T04:46:53Z</dcterms:modified>
</cp:coreProperties>
</file>